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0" r:id="rId5"/>
    <p:sldId id="271" r:id="rId6"/>
    <p:sldId id="257" r:id="rId7"/>
    <p:sldId id="273" r:id="rId8"/>
    <p:sldId id="274" r:id="rId9"/>
    <p:sldId id="278" r:id="rId10"/>
    <p:sldId id="275" r:id="rId11"/>
    <p:sldId id="276" r:id="rId12"/>
    <p:sldId id="277" r:id="rId13"/>
    <p:sldId id="269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57" d="100"/>
          <a:sy n="57" d="100"/>
        </p:scale>
        <p:origin x="-90" y="-3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Landing page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287 unique page views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Average time on page 01:43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Online ad campaign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374,296 impressions (4/4)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 smtClean="0"/>
            <a:t>81 click </a:t>
          </a:r>
          <a:r>
            <a:rPr lang="en-US" dirty="0" err="1" smtClean="0"/>
            <a:t>throughs</a:t>
          </a:r>
          <a:endParaRPr lang="en-US" dirty="0"/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err="1" smtClean="0"/>
            <a:t>Eblast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Open rate so far 3.2%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80D8C-EBB2-4A80-BB6C-93E30B69F4BB}" type="presOf" srcId="{33EAD35F-38F2-4CB7-9A6D-B04FFD8A51FD}" destId="{CD5F6E02-AD43-4E7A-935B-DDF5D6C74800}" srcOrd="0" destOrd="1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F3770B74-60B7-438A-9C14-87FF95D04624}" type="presOf" srcId="{FE0A3CAE-D039-42F2-AF12-1E6F6793A633}" destId="{08B7B17B-8600-44B0-B235-389E5D71D804}" srcOrd="0" destOrd="0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A677E445-9D5B-4C26-A5C5-42BF01249F61}" type="presOf" srcId="{709ED9DC-E391-4C6C-B788-93F1C2EFB6FD}" destId="{782956A5-ADC8-4959-B856-589B9D9B9635}" srcOrd="0" destOrd="1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23FA2328-0584-487D-931D-ED8370AFC6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14100"/>
          <a:ext cx="44195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Landing page</a:t>
          </a:r>
          <a:endParaRPr lang="en-US" sz="3000" kern="1200" dirty="0"/>
        </a:p>
      </dsp:txBody>
      <dsp:txXfrm>
        <a:off x="35125" y="49225"/>
        <a:ext cx="4349349" cy="649299"/>
      </dsp:txXfrm>
    </dsp:sp>
    <dsp:sp modelId="{CD5F6E02-AD43-4E7A-935B-DDF5D6C74800}">
      <dsp:nvSpPr>
        <dsp:cNvPr id="0" name=""/>
        <dsp:cNvSpPr/>
      </dsp:nvSpPr>
      <dsp:spPr>
        <a:xfrm>
          <a:off x="0" y="733650"/>
          <a:ext cx="4419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287 unique page views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Average time on page 01:43</a:t>
          </a:r>
          <a:endParaRPr lang="en-US" sz="2300" kern="1200" dirty="0"/>
        </a:p>
      </dsp:txBody>
      <dsp:txXfrm>
        <a:off x="0" y="733650"/>
        <a:ext cx="4419599" cy="791774"/>
      </dsp:txXfrm>
    </dsp:sp>
    <dsp:sp modelId="{81203336-F3DE-4B3A-BCF4-0F68C23AC2BB}">
      <dsp:nvSpPr>
        <dsp:cNvPr id="0" name=""/>
        <dsp:cNvSpPr/>
      </dsp:nvSpPr>
      <dsp:spPr>
        <a:xfrm>
          <a:off x="0" y="1525425"/>
          <a:ext cx="44195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Online ad campaign</a:t>
          </a:r>
          <a:endParaRPr lang="en-US" sz="3000" kern="1200" dirty="0"/>
        </a:p>
      </dsp:txBody>
      <dsp:txXfrm>
        <a:off x="35125" y="1560550"/>
        <a:ext cx="4349349" cy="649299"/>
      </dsp:txXfrm>
    </dsp:sp>
    <dsp:sp modelId="{782956A5-ADC8-4959-B856-589B9D9B9635}">
      <dsp:nvSpPr>
        <dsp:cNvPr id="0" name=""/>
        <dsp:cNvSpPr/>
      </dsp:nvSpPr>
      <dsp:spPr>
        <a:xfrm>
          <a:off x="0" y="2244974"/>
          <a:ext cx="4419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374,296 impressions (4/4)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81 click </a:t>
          </a:r>
          <a:r>
            <a:rPr lang="en-US" sz="2300" kern="1200" dirty="0" err="1" smtClean="0"/>
            <a:t>throughs</a:t>
          </a:r>
          <a:endParaRPr lang="en-US" sz="2300" kern="1200" dirty="0"/>
        </a:p>
      </dsp:txBody>
      <dsp:txXfrm>
        <a:off x="0" y="2244974"/>
        <a:ext cx="4419599" cy="791774"/>
      </dsp:txXfrm>
    </dsp:sp>
    <dsp:sp modelId="{D64CB5D5-837D-47FC-9E42-A26D800BC695}">
      <dsp:nvSpPr>
        <dsp:cNvPr id="0" name=""/>
        <dsp:cNvSpPr/>
      </dsp:nvSpPr>
      <dsp:spPr>
        <a:xfrm>
          <a:off x="0" y="3036749"/>
          <a:ext cx="44195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Eblast</a:t>
          </a:r>
          <a:endParaRPr lang="en-US" sz="3000" kern="1200" dirty="0"/>
        </a:p>
      </dsp:txBody>
      <dsp:txXfrm>
        <a:off x="35125" y="3071874"/>
        <a:ext cx="4349349" cy="649299"/>
      </dsp:txXfrm>
    </dsp:sp>
    <dsp:sp modelId="{08B7B17B-8600-44B0-B235-389E5D71D804}">
      <dsp:nvSpPr>
        <dsp:cNvPr id="0" name=""/>
        <dsp:cNvSpPr/>
      </dsp:nvSpPr>
      <dsp:spPr>
        <a:xfrm>
          <a:off x="0" y="3756300"/>
          <a:ext cx="44195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Open rate so far 3.2%</a:t>
          </a:r>
          <a:endParaRPr lang="en-US" sz="2300" kern="1200" dirty="0"/>
        </a:p>
      </dsp:txBody>
      <dsp:txXfrm>
        <a:off x="0" y="3756300"/>
        <a:ext cx="4419599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4/4/2013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SWAG Pilot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Financial Aid and Scholarship 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Scholarship and Information Center landing page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3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Created a landing page to drive </a:t>
            </a:r>
            <a:r>
              <a:rPr lang="en-US" dirty="0" err="1" smtClean="0"/>
              <a:t>eblast</a:t>
            </a:r>
            <a:r>
              <a:rPr lang="en-US" dirty="0" smtClean="0"/>
              <a:t> recipients and others to.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 campaign: Facebook &amp; Google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2057400"/>
            <a:ext cx="2505425" cy="11241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Created a series of about 20 Facebook and Google ads targeted to high school juniors and seniors in our district in their parents.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51" y="3810000"/>
            <a:ext cx="2448267" cy="133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110466"/>
            <a:ext cx="2476846" cy="1295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790947"/>
            <a:ext cx="248637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the results so far?</a:t>
            </a:r>
            <a:endParaRPr lang="en-US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8721003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Finaid</a:t>
            </a:r>
            <a:r>
              <a:rPr lang="en-US" dirty="0" smtClean="0"/>
              <a:t> landing page</a:t>
            </a:r>
            <a:endParaRPr lang="en-US" dirty="0" smtClean="0"/>
          </a:p>
          <a:p>
            <a:r>
              <a:rPr lang="en-US" dirty="0" smtClean="0"/>
              <a:t>Facebook/Google ads</a:t>
            </a:r>
            <a:endParaRPr lang="en-US" dirty="0" smtClean="0"/>
          </a:p>
          <a:p>
            <a:r>
              <a:rPr lang="en-US" dirty="0" err="1" smtClean="0"/>
              <a:t>Eblasts</a:t>
            </a:r>
            <a:r>
              <a:rPr lang="en-US" dirty="0" smtClean="0"/>
              <a:t> to students/teachers/counselors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1" y="228600"/>
            <a:ext cx="9067801" cy="914400"/>
          </a:xfrm>
        </p:spPr>
        <p:txBody>
          <a:bodyPr/>
          <a:lstStyle/>
          <a:p>
            <a:r>
              <a:rPr lang="en-US" dirty="0" smtClean="0"/>
              <a:t>Communication is changing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239866"/>
            <a:ext cx="8191500" cy="55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one to one, to many to many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" y="2413090"/>
            <a:ext cx="5851359" cy="4388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00" y="2413090"/>
            <a:ext cx="6394926" cy="43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1.businessinsider.com/image/4fb5077becad045f47000003-960/buddy-media-social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92" y="1"/>
            <a:ext cx="9296400" cy="685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4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Social Web Action Group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Public Affairs</a:t>
            </a:r>
          </a:p>
          <a:p>
            <a:r>
              <a:rPr lang="en-US" dirty="0" smtClean="0"/>
              <a:t>Web</a:t>
            </a:r>
          </a:p>
          <a:p>
            <a:r>
              <a:rPr lang="en-US" dirty="0" smtClean="0"/>
              <a:t>ASG</a:t>
            </a:r>
          </a:p>
          <a:p>
            <a:r>
              <a:rPr lang="en-US" dirty="0" smtClean="0"/>
              <a:t>Student Leadership</a:t>
            </a:r>
          </a:p>
          <a:p>
            <a:r>
              <a:rPr lang="en-US" dirty="0" smtClean="0"/>
              <a:t>Athletics</a:t>
            </a:r>
          </a:p>
          <a:p>
            <a:r>
              <a:rPr lang="en-US" dirty="0" smtClean="0"/>
              <a:t>The Print</a:t>
            </a:r>
          </a:p>
          <a:p>
            <a:r>
              <a:rPr lang="en-US" dirty="0" smtClean="0"/>
              <a:t>Distance Learning</a:t>
            </a:r>
          </a:p>
          <a:p>
            <a:r>
              <a:rPr lang="en-US" dirty="0" smtClean="0"/>
              <a:t>Foundation</a:t>
            </a:r>
          </a:p>
          <a:p>
            <a:r>
              <a:rPr lang="en-US" dirty="0" smtClean="0"/>
              <a:t>Enrollment Services</a:t>
            </a:r>
          </a:p>
          <a:p>
            <a:r>
              <a:rPr lang="en-US" dirty="0" smtClean="0"/>
              <a:t>Student Services</a:t>
            </a:r>
          </a:p>
          <a:p>
            <a:r>
              <a:rPr lang="en-US" dirty="0" smtClean="0"/>
              <a:t>Campus Services</a:t>
            </a:r>
          </a:p>
          <a:p>
            <a:r>
              <a:rPr lang="en-US" dirty="0" smtClean="0"/>
              <a:t>Facilities</a:t>
            </a:r>
          </a:p>
          <a:p>
            <a:r>
              <a:rPr lang="en-US" dirty="0" smtClean="0"/>
              <a:t>Call Center</a:t>
            </a:r>
          </a:p>
          <a:p>
            <a:r>
              <a:rPr lang="en-US" dirty="0" smtClean="0"/>
              <a:t>Campus Safety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SWAG goal: to effectively communicate our messages through digital channels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Think strategically about communication: How do we support CCC priorities? </a:t>
            </a:r>
          </a:p>
          <a:p>
            <a:r>
              <a:rPr lang="en-US" dirty="0" smtClean="0"/>
              <a:t>Coordinate among team members to ensure cross promotion of content , activities and information for optimal awareness</a:t>
            </a:r>
          </a:p>
          <a:p>
            <a:r>
              <a:rPr lang="en-US" dirty="0" smtClean="0"/>
              <a:t>Increase recall of messages</a:t>
            </a:r>
          </a:p>
          <a:p>
            <a:r>
              <a:rPr lang="en-US" dirty="0" smtClean="0"/>
              <a:t>Reinforce core messages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7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pilot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 Aid Scholarship Information campaign</a:t>
            </a:r>
          </a:p>
          <a:p>
            <a:r>
              <a:rPr lang="en-US" dirty="0" smtClean="0"/>
              <a:t>A three-pronged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and the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Imagine Clackamas survey of more than 1100 people found finances is the biggest obstacle for students. </a:t>
            </a:r>
          </a:p>
          <a:p>
            <a:r>
              <a:rPr lang="en-US" dirty="0" smtClean="0"/>
              <a:t>Foundation gives $500,000 in scholarships to students each year. </a:t>
            </a:r>
          </a:p>
          <a:p>
            <a:r>
              <a:rPr lang="en-US" dirty="0" smtClean="0"/>
              <a:t>Only 42 scholarship applications received when we started.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Concentrated marketing/communication push to get people to financial aid information and apply for scholarships.</a:t>
            </a:r>
          </a:p>
          <a:p>
            <a:r>
              <a:rPr lang="en-US" dirty="0" smtClean="0"/>
              <a:t>Support fall recruitment and enrollment.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Aid/Scholarship Newsletter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 the first time we purchased email contacts for high school juniors and seniors, and teachers/counselors.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462" r="-425" b="54558"/>
          <a:stretch/>
        </p:blipFill>
        <p:spPr>
          <a:xfrm>
            <a:off x="1674812" y="1828800"/>
            <a:ext cx="5669280" cy="4041648"/>
          </a:xfrm>
        </p:spPr>
      </p:pic>
    </p:spTree>
    <p:extLst>
      <p:ext uri="{BB962C8B-B14F-4D97-AF65-F5344CB8AC3E}">
        <p14:creationId xmlns:p14="http://schemas.microsoft.com/office/powerpoint/2010/main" val="4212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286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TS102804846</vt:lpstr>
      <vt:lpstr>SWAG Pilot Project</vt:lpstr>
      <vt:lpstr>Communication is changing</vt:lpstr>
      <vt:lpstr>From one to one, to many to many</vt:lpstr>
      <vt:lpstr>PowerPoint Presentation</vt:lpstr>
      <vt:lpstr>CCC Social Web Action Group</vt:lpstr>
      <vt:lpstr>SWAG goal: to effectively communicate our messages through digital channels</vt:lpstr>
      <vt:lpstr>Our pilot project</vt:lpstr>
      <vt:lpstr>The situation and the strategy</vt:lpstr>
      <vt:lpstr>Financial Aid/Scholarship Newsletter</vt:lpstr>
      <vt:lpstr>Financial Aid Scholarship and Information Center landing page</vt:lpstr>
      <vt:lpstr>Online ad campaign: Facebook &amp; Google</vt:lpstr>
      <vt:lpstr>So what are the results so far?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2013-04-02T21:36:15Z</dcterms:created>
  <dcterms:modified xsi:type="dcterms:W3CDTF">2013-04-05T00:05:37Z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